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448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60966"/>
            <a:ext cx="1479828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183362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128951"/>
            <a:ext cx="93547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STRATEGY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577935"/>
            <a:ext cx="75465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9103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400782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Promote exclusive benefits to convert the 73% non-subscribers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125278" y="29103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25278" y="3400782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Reward repeat buyers to move 701 returning customers into loyal segment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56884" y="29103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Review Discounts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456884" y="3400782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Balance sales boosts with margin control for sustainable growth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788491" y="29103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788491" y="3400782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Highlight top-rated items like Gloves and Sandals in campaigns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55895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790" y="6079927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on high-revenue age groups and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043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8641" y="614601"/>
            <a:ext cx="2064187" cy="420172"/>
          </a:xfrm>
          <a:prstGeom prst="roundRect">
            <a:avLst>
              <a:gd name="adj" fmla="val 38301"/>
            </a:avLst>
          </a:prstGeom>
          <a:solidFill>
            <a:srgbClr val="CEE6FD"/>
          </a:solidFill>
          <a:ln/>
        </p:spPr>
      </p:sp>
      <p:sp>
        <p:nvSpPr>
          <p:cNvPr id="4" name="Text 1"/>
          <p:cNvSpPr/>
          <p:nvPr/>
        </p:nvSpPr>
        <p:spPr>
          <a:xfrm>
            <a:off x="6402705" y="681633"/>
            <a:ext cx="179605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68641" y="1124069"/>
            <a:ext cx="5587841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Foundation</a:t>
            </a:r>
            <a:endParaRPr lang="en-US" sz="4350" dirty="0"/>
          </a:p>
        </p:txBody>
      </p:sp>
      <p:sp>
        <p:nvSpPr>
          <p:cNvPr id="6" name="Text 3"/>
          <p:cNvSpPr/>
          <p:nvPr/>
        </p:nvSpPr>
        <p:spPr>
          <a:xfrm>
            <a:off x="6268641" y="2269331"/>
            <a:ext cx="2340293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3.9K</a:t>
            </a:r>
            <a:endParaRPr lang="en-US" sz="5800" dirty="0"/>
          </a:p>
        </p:txBody>
      </p:sp>
      <p:sp>
        <p:nvSpPr>
          <p:cNvPr id="7" name="Text 4"/>
          <p:cNvSpPr/>
          <p:nvPr/>
        </p:nvSpPr>
        <p:spPr>
          <a:xfrm>
            <a:off x="6268641" y="3286125"/>
            <a:ext cx="234029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Total Purchases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268641" y="3769400"/>
            <a:ext cx="23402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888254" y="2269331"/>
            <a:ext cx="2340293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18</a:t>
            </a:r>
            <a:endParaRPr lang="en-US" sz="5800" dirty="0"/>
          </a:p>
        </p:txBody>
      </p:sp>
      <p:sp>
        <p:nvSpPr>
          <p:cNvPr id="10" name="Text 7"/>
          <p:cNvSpPr/>
          <p:nvPr/>
        </p:nvSpPr>
        <p:spPr>
          <a:xfrm>
            <a:off x="8888254" y="3286125"/>
            <a:ext cx="234029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Points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8888254" y="3769400"/>
            <a:ext cx="2340293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Comprehensive customer and purchase attributes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07867" y="2269331"/>
            <a:ext cx="2340293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5800" dirty="0"/>
          </a:p>
        </p:txBody>
      </p:sp>
      <p:sp>
        <p:nvSpPr>
          <p:cNvPr id="13" name="Text 10"/>
          <p:cNvSpPr/>
          <p:nvPr/>
        </p:nvSpPr>
        <p:spPr>
          <a:xfrm>
            <a:off x="11507867" y="3286125"/>
            <a:ext cx="234029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Categories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11507867" y="3769400"/>
            <a:ext cx="23402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Clothing, Accessories, Footwear, Outerwear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888254" y="5400675"/>
            <a:ext cx="2340293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50</a:t>
            </a:r>
            <a:endParaRPr lang="en-US" sz="5800" dirty="0"/>
          </a:p>
        </p:txBody>
      </p:sp>
      <p:sp>
        <p:nvSpPr>
          <p:cNvPr id="16" name="Text 13"/>
          <p:cNvSpPr/>
          <p:nvPr/>
        </p:nvSpPr>
        <p:spPr>
          <a:xfrm>
            <a:off x="8888254" y="6417469"/>
            <a:ext cx="234029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Locations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8888254" y="6900743"/>
            <a:ext cx="23402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Geographic diversity across customer base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76613"/>
            <a:ext cx="2228255" cy="441484"/>
          </a:xfrm>
          <a:prstGeom prst="roundRect">
            <a:avLst>
              <a:gd name="adj" fmla="val 36993"/>
            </a:avLst>
          </a:prstGeom>
          <a:noFill/>
          <a:ln w="7620">
            <a:solidFill>
              <a:srgbClr val="84C1FA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498" y="1606629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552218"/>
            <a:ext cx="166866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008823"/>
            <a:ext cx="67498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0577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412807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587115"/>
            <a:ext cx="3635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407753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Imported dataset, checked structure and summary statistics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16962" y="30577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412807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2" name="Text 9"/>
          <p:cNvSpPr/>
          <p:nvPr/>
        </p:nvSpPr>
        <p:spPr>
          <a:xfrm>
            <a:off x="5216962" y="3587115"/>
            <a:ext cx="29845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16962" y="407753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Imputed 37 missing Review Ratings using category medians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40133" y="30577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3412807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6" name="Text 13"/>
          <p:cNvSpPr/>
          <p:nvPr/>
        </p:nvSpPr>
        <p:spPr>
          <a:xfrm>
            <a:off x="9640133" y="35871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640133" y="407753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age groups and purchase frequency metrics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93790" y="5555218"/>
            <a:ext cx="6407944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0" name="Text 17"/>
          <p:cNvSpPr/>
          <p:nvPr/>
        </p:nvSpPr>
        <p:spPr>
          <a:xfrm>
            <a:off x="793790" y="5729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93790" y="621994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Standardized columns, removed redundant promo code field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428548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428548" y="5555218"/>
            <a:ext cx="6407944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4" name="Text 21"/>
          <p:cNvSpPr/>
          <p:nvPr/>
        </p:nvSpPr>
        <p:spPr>
          <a:xfrm>
            <a:off x="7428548" y="5729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428548" y="621994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Loaded cleaned data into PostgreSQL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47499"/>
            <a:ext cx="1778198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069896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015484"/>
            <a:ext cx="123384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INSIGHTS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4644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768560"/>
            <a:ext cx="7604284" cy="42583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959096" y="2740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Finding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959096" y="3321368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Male customers generate </a:t>
            </a:r>
            <a:r>
              <a:rPr lang="en-US" sz="1750" dirty="0">
                <a:solidFill>
                  <a:srgbClr val="1E3063"/>
                </a:solidFill>
                <a:highlight>
                  <a:srgbClr val="84C1FA"/>
                </a:highlight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2.1x more revenue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than female customers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959096" y="4251246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combined revenue: $233,081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137" y="592931"/>
            <a:ext cx="5522714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 Discount Users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41137" y="1590199"/>
            <a:ext cx="3709392" cy="2449830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5" name="Shape 2"/>
          <p:cNvSpPr/>
          <p:nvPr/>
        </p:nvSpPr>
        <p:spPr>
          <a:xfrm>
            <a:off x="6456759" y="1805821"/>
            <a:ext cx="646867" cy="646867"/>
          </a:xfrm>
          <a:prstGeom prst="roundRect">
            <a:avLst>
              <a:gd name="adj" fmla="val 14134413"/>
            </a:avLst>
          </a:prstGeom>
          <a:solidFill>
            <a:srgbClr val="84C1FA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4639" y="1983581"/>
            <a:ext cx="291108" cy="2911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56759" y="2668310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839 Customers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456759" y="3134558"/>
            <a:ext cx="3278148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Used discounts but spent above average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0166152" y="1590199"/>
            <a:ext cx="3709511" cy="2449830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10" name="Shape 6"/>
          <p:cNvSpPr/>
          <p:nvPr/>
        </p:nvSpPr>
        <p:spPr>
          <a:xfrm>
            <a:off x="10381774" y="1805821"/>
            <a:ext cx="646867" cy="646867"/>
          </a:xfrm>
          <a:prstGeom prst="roundRect">
            <a:avLst>
              <a:gd name="adj" fmla="val 14134413"/>
            </a:avLst>
          </a:prstGeom>
          <a:solidFill>
            <a:srgbClr val="84C1F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59653" y="1983581"/>
            <a:ext cx="291108" cy="29110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81774" y="2668310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 Value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10381774" y="3134558"/>
            <a:ext cx="3278267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spend: $60+ despite discounts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6241137" y="4255651"/>
            <a:ext cx="7634526" cy="2104906"/>
          </a:xfrm>
          <a:prstGeom prst="roundRect">
            <a:avLst>
              <a:gd name="adj" fmla="val 9220"/>
            </a:avLst>
          </a:prstGeom>
          <a:solidFill>
            <a:srgbClr val="CEE6FD"/>
          </a:solidFill>
          <a:ln/>
        </p:spPr>
      </p:sp>
      <p:sp>
        <p:nvSpPr>
          <p:cNvPr id="15" name="Shape 10"/>
          <p:cNvSpPr/>
          <p:nvPr/>
        </p:nvSpPr>
        <p:spPr>
          <a:xfrm>
            <a:off x="6456759" y="4471273"/>
            <a:ext cx="646867" cy="646867"/>
          </a:xfrm>
          <a:prstGeom prst="roundRect">
            <a:avLst>
              <a:gd name="adj" fmla="val 14134413"/>
            </a:avLst>
          </a:prstGeom>
          <a:solidFill>
            <a:srgbClr val="84C1FA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34639" y="4649033"/>
            <a:ext cx="291108" cy="29110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56759" y="5333762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Segment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6456759" y="5800011"/>
            <a:ext cx="7203281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Price-conscious yet willing to spend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6241137" y="6603087"/>
            <a:ext cx="7634526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customers represent a valuable segment: discount-driven but not low-spenders. They respond to promotions while maintaining healthy purchase amounts.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1966" y="386596"/>
            <a:ext cx="1623060" cy="279559"/>
          </a:xfrm>
          <a:prstGeom prst="roundRect">
            <a:avLst>
              <a:gd name="adj" fmla="val 36209"/>
            </a:avLst>
          </a:prstGeom>
          <a:noFill/>
          <a:ln w="7620">
            <a:solidFill>
              <a:srgbClr val="84C1FA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83883" y="436364"/>
            <a:ext cx="1439228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PERFORMANCE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491966" y="722352"/>
            <a:ext cx="3514725" cy="439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Top-Rated Products</a:t>
            </a:r>
            <a:endParaRPr lang="en-US" sz="2750" dirty="0"/>
          </a:p>
        </p:txBody>
      </p:sp>
      <p:sp>
        <p:nvSpPr>
          <p:cNvPr id="5" name="Shape 3"/>
          <p:cNvSpPr/>
          <p:nvPr/>
        </p:nvSpPr>
        <p:spPr>
          <a:xfrm>
            <a:off x="491966" y="1600914"/>
            <a:ext cx="6211133" cy="175736"/>
          </a:xfrm>
          <a:prstGeom prst="roundRect">
            <a:avLst>
              <a:gd name="adj" fmla="val 72002"/>
            </a:avLst>
          </a:prstGeom>
          <a:solidFill>
            <a:srgbClr val="CEE6FD"/>
          </a:solidFill>
          <a:ln/>
        </p:spPr>
      </p:sp>
      <p:sp>
        <p:nvSpPr>
          <p:cNvPr id="6" name="Shape 4"/>
          <p:cNvSpPr/>
          <p:nvPr/>
        </p:nvSpPr>
        <p:spPr>
          <a:xfrm>
            <a:off x="491966" y="1600914"/>
            <a:ext cx="4782503" cy="175736"/>
          </a:xfrm>
          <a:prstGeom prst="roundRect">
            <a:avLst>
              <a:gd name="adj" fmla="val 72002"/>
            </a:avLst>
          </a:prstGeom>
          <a:solidFill>
            <a:srgbClr val="84C1FA"/>
          </a:solidFill>
          <a:ln/>
        </p:spPr>
      </p:sp>
      <p:sp>
        <p:nvSpPr>
          <p:cNvPr id="7" name="Text 5"/>
          <p:cNvSpPr/>
          <p:nvPr/>
        </p:nvSpPr>
        <p:spPr>
          <a:xfrm>
            <a:off x="6808470" y="1600914"/>
            <a:ext cx="335280" cy="175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77%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491966" y="1952268"/>
            <a:ext cx="1757363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Gloves (3.86)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491966" y="2312432"/>
            <a:ext cx="6651784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Performer: Consistently high satisfaction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491966" y="2888694"/>
            <a:ext cx="6211133" cy="175736"/>
          </a:xfrm>
          <a:prstGeom prst="roundRect">
            <a:avLst>
              <a:gd name="adj" fmla="val 72002"/>
            </a:avLst>
          </a:prstGeom>
          <a:solidFill>
            <a:srgbClr val="CEE6FD"/>
          </a:solidFill>
          <a:ln/>
        </p:spPr>
      </p:sp>
      <p:sp>
        <p:nvSpPr>
          <p:cNvPr id="11" name="Shape 9"/>
          <p:cNvSpPr/>
          <p:nvPr/>
        </p:nvSpPr>
        <p:spPr>
          <a:xfrm>
            <a:off x="491966" y="2888694"/>
            <a:ext cx="4782503" cy="175736"/>
          </a:xfrm>
          <a:prstGeom prst="roundRect">
            <a:avLst>
              <a:gd name="adj" fmla="val 72002"/>
            </a:avLst>
          </a:prstGeom>
          <a:solidFill>
            <a:srgbClr val="84C1FA"/>
          </a:solidFill>
          <a:ln/>
        </p:spPr>
      </p:sp>
      <p:sp>
        <p:nvSpPr>
          <p:cNvPr id="12" name="Text 10"/>
          <p:cNvSpPr/>
          <p:nvPr/>
        </p:nvSpPr>
        <p:spPr>
          <a:xfrm>
            <a:off x="6808470" y="2888694"/>
            <a:ext cx="335280" cy="175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77%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491966" y="3240048"/>
            <a:ext cx="1757363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Sandals (3.84)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491966" y="3600212"/>
            <a:ext cx="6651784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Close Contender: Highly favored seasonal item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491966" y="4176474"/>
            <a:ext cx="6208157" cy="175736"/>
          </a:xfrm>
          <a:prstGeom prst="roundRect">
            <a:avLst>
              <a:gd name="adj" fmla="val 72002"/>
            </a:avLst>
          </a:prstGeom>
          <a:solidFill>
            <a:srgbClr val="CEE6FD"/>
          </a:solidFill>
          <a:ln/>
        </p:spPr>
      </p:sp>
      <p:sp>
        <p:nvSpPr>
          <p:cNvPr id="16" name="Shape 14"/>
          <p:cNvSpPr/>
          <p:nvPr/>
        </p:nvSpPr>
        <p:spPr>
          <a:xfrm>
            <a:off x="491966" y="4176474"/>
            <a:ext cx="4718090" cy="175736"/>
          </a:xfrm>
          <a:prstGeom prst="roundRect">
            <a:avLst>
              <a:gd name="adj" fmla="val 72002"/>
            </a:avLst>
          </a:prstGeom>
          <a:solidFill>
            <a:srgbClr val="84C1FA"/>
          </a:solidFill>
          <a:ln/>
        </p:spPr>
      </p:sp>
      <p:sp>
        <p:nvSpPr>
          <p:cNvPr id="17" name="Text 15"/>
          <p:cNvSpPr/>
          <p:nvPr/>
        </p:nvSpPr>
        <p:spPr>
          <a:xfrm>
            <a:off x="6805493" y="4176474"/>
            <a:ext cx="338257" cy="175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76%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491966" y="4527828"/>
            <a:ext cx="1757363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Boots (3.82)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491966" y="4887992"/>
            <a:ext cx="6651784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Strong Rating: Reliable and popular choice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491966" y="5464254"/>
            <a:ext cx="6208157" cy="175736"/>
          </a:xfrm>
          <a:prstGeom prst="roundRect">
            <a:avLst>
              <a:gd name="adj" fmla="val 72002"/>
            </a:avLst>
          </a:prstGeom>
          <a:solidFill>
            <a:srgbClr val="CEE6FD"/>
          </a:solidFill>
          <a:ln/>
        </p:spPr>
      </p:sp>
      <p:sp>
        <p:nvSpPr>
          <p:cNvPr id="21" name="Shape 19"/>
          <p:cNvSpPr/>
          <p:nvPr/>
        </p:nvSpPr>
        <p:spPr>
          <a:xfrm>
            <a:off x="491966" y="5464254"/>
            <a:ext cx="4718090" cy="175736"/>
          </a:xfrm>
          <a:prstGeom prst="roundRect">
            <a:avLst>
              <a:gd name="adj" fmla="val 72002"/>
            </a:avLst>
          </a:prstGeom>
          <a:solidFill>
            <a:srgbClr val="84C1FA"/>
          </a:solidFill>
          <a:ln/>
        </p:spPr>
      </p:sp>
      <p:sp>
        <p:nvSpPr>
          <p:cNvPr id="22" name="Text 20"/>
          <p:cNvSpPr/>
          <p:nvPr/>
        </p:nvSpPr>
        <p:spPr>
          <a:xfrm>
            <a:off x="6805493" y="5464254"/>
            <a:ext cx="338257" cy="175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76%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491966" y="5815608"/>
            <a:ext cx="1757363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Hat (3.80)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491966" y="6175772"/>
            <a:ext cx="6651784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Solid Performer: Steady customer approval</a:t>
            </a:r>
            <a:endParaRPr lang="en-US" sz="1100" dirty="0"/>
          </a:p>
        </p:txBody>
      </p:sp>
      <p:sp>
        <p:nvSpPr>
          <p:cNvPr id="25" name="Shape 23"/>
          <p:cNvSpPr/>
          <p:nvPr/>
        </p:nvSpPr>
        <p:spPr>
          <a:xfrm>
            <a:off x="491966" y="6752034"/>
            <a:ext cx="6208157" cy="175736"/>
          </a:xfrm>
          <a:prstGeom prst="roundRect">
            <a:avLst>
              <a:gd name="adj" fmla="val 72002"/>
            </a:avLst>
          </a:prstGeom>
          <a:solidFill>
            <a:srgbClr val="CEE6FD"/>
          </a:solidFill>
          <a:ln/>
        </p:spPr>
      </p:sp>
      <p:sp>
        <p:nvSpPr>
          <p:cNvPr id="26" name="Shape 24"/>
          <p:cNvSpPr/>
          <p:nvPr/>
        </p:nvSpPr>
        <p:spPr>
          <a:xfrm>
            <a:off x="491966" y="6752034"/>
            <a:ext cx="4718090" cy="175736"/>
          </a:xfrm>
          <a:prstGeom prst="roundRect">
            <a:avLst>
              <a:gd name="adj" fmla="val 72002"/>
            </a:avLst>
          </a:prstGeom>
          <a:solidFill>
            <a:srgbClr val="84C1FA"/>
          </a:solidFill>
          <a:ln/>
        </p:spPr>
      </p:sp>
      <p:sp>
        <p:nvSpPr>
          <p:cNvPr id="27" name="Text 25"/>
          <p:cNvSpPr/>
          <p:nvPr/>
        </p:nvSpPr>
        <p:spPr>
          <a:xfrm>
            <a:off x="6805493" y="6752034"/>
            <a:ext cx="338257" cy="175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76%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491966" y="7103388"/>
            <a:ext cx="1757363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Skirt (3.78)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491966" y="7463552"/>
            <a:ext cx="6651784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Well-Received: Appeals to a broad audience</a:t>
            </a:r>
            <a:endParaRPr lang="en-US" sz="1100" dirty="0"/>
          </a:p>
        </p:txBody>
      </p:sp>
      <p:pic>
        <p:nvPicPr>
          <p:cNvPr id="3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270" y="1530668"/>
            <a:ext cx="6651784" cy="4402574"/>
          </a:xfrm>
          <a:prstGeom prst="rect">
            <a:avLst/>
          </a:prstGeom>
        </p:spPr>
      </p:pic>
      <p:sp>
        <p:nvSpPr>
          <p:cNvPr id="31" name="Text 28"/>
          <p:cNvSpPr/>
          <p:nvPr/>
        </p:nvSpPr>
        <p:spPr>
          <a:xfrm>
            <a:off x="7494270" y="6091357"/>
            <a:ext cx="6651784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rating across all products: </a:t>
            </a:r>
            <a:r>
              <a:rPr lang="en-US" sz="11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3.75</a:t>
            </a:r>
            <a:endParaRPr lang="en-US" sz="1100" dirty="0"/>
          </a:p>
        </p:txBody>
      </p:sp>
      <p:sp>
        <p:nvSpPr>
          <p:cNvPr id="32" name="Text 29"/>
          <p:cNvSpPr/>
          <p:nvPr/>
        </p:nvSpPr>
        <p:spPr>
          <a:xfrm>
            <a:off x="7494270" y="6442710"/>
            <a:ext cx="6651784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top performers exceed the baseline and should be featured prominently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66018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43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14268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14268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1518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15188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697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16327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16327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customer base is dominated by loyal buyers (80%), indicating strong retention. Focus on converting the 701 returning customers into the loyal segment.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2828" y="567928"/>
            <a:ext cx="2325053" cy="388144"/>
          </a:xfrm>
          <a:prstGeom prst="roundRect">
            <a:avLst>
              <a:gd name="adj" fmla="val 38316"/>
            </a:avLst>
          </a:prstGeom>
          <a:solidFill>
            <a:srgbClr val="CEE6FD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653" y="679371"/>
            <a:ext cx="165140" cy="1651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94303" y="629841"/>
            <a:ext cx="1829753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DASHBOARD INSIGHTS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22828" y="1038582"/>
            <a:ext cx="6117669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Performance Metrics</a:t>
            </a:r>
            <a:endParaRPr lang="en-US" sz="4050" dirty="0"/>
          </a:p>
        </p:txBody>
      </p:sp>
      <p:sp>
        <p:nvSpPr>
          <p:cNvPr id="6" name="Text 3"/>
          <p:cNvSpPr/>
          <p:nvPr/>
        </p:nvSpPr>
        <p:spPr>
          <a:xfrm>
            <a:off x="2684026" y="3336250"/>
            <a:ext cx="2540556" cy="516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27%</a:t>
            </a:r>
            <a:endParaRPr lang="en-US" sz="4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301" y="2045375"/>
            <a:ext cx="3098244" cy="309824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663547" y="5401628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Subscribers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22828" y="5848231"/>
            <a:ext cx="6463308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Subscription adoption rate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9405461" y="3336250"/>
            <a:ext cx="2540556" cy="516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73%</a:t>
            </a:r>
            <a:endParaRPr lang="en-US" sz="40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6736" y="2045375"/>
            <a:ext cx="3098244" cy="309824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384983" y="5401628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Non-Subscribers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7444264" y="5848231"/>
            <a:ext cx="6463308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Opportunity for growth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22828" y="6617494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$59.76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722828" y="7146727"/>
            <a:ext cx="40133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Purchase Amount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5247680" y="6617494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3.75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5247680" y="7146727"/>
            <a:ext cx="40133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Review Rating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9772531" y="6617494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3.9K</a:t>
            </a:r>
            <a:endParaRPr lang="en-US" sz="2000" dirty="0"/>
          </a:p>
        </p:txBody>
      </p:sp>
      <p:sp>
        <p:nvSpPr>
          <p:cNvPr id="19" name="Text 14"/>
          <p:cNvSpPr/>
          <p:nvPr/>
        </p:nvSpPr>
        <p:spPr>
          <a:xfrm>
            <a:off x="9772531" y="7146727"/>
            <a:ext cx="4150162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Customers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3830003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Distribution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Young adults lead revenue generation, followed closely by middle-aged customers. All segments show balanced contribution, suggesting broad market appeal.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433</Words>
  <Application>Microsoft Office PowerPoint</Application>
  <PresentationFormat>Custom</PresentationFormat>
  <Paragraphs>114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Instrument Sans Semi Bold</vt:lpstr>
      <vt:lpstr>Instrument Sans Light</vt:lpstr>
      <vt:lpstr>Arial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admin</dc:creator>
  <cp:lastModifiedBy>harshrg2003@outlook.com</cp:lastModifiedBy>
  <cp:revision>1</cp:revision>
  <dcterms:created xsi:type="dcterms:W3CDTF">2025-12-31T08:49:35Z</dcterms:created>
  <dcterms:modified xsi:type="dcterms:W3CDTF">2025-12-31T08:51:07Z</dcterms:modified>
</cp:coreProperties>
</file>